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753600" cy="7315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nLqnMDcV2EXUeWmS6mWthwBX7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136B66-9A94-4CBE-AA68-3DD280D4792D}" v="3" dt="2025-04-17T07:10:11.980"/>
  </p1510:revLst>
</p1510:revInfo>
</file>

<file path=ppt/tableStyles.xml><?xml version="1.0" encoding="utf-8"?>
<a:tblStyleLst xmlns:a="http://schemas.openxmlformats.org/drawingml/2006/main" def="{0E468C07-0017-456F-89CD-8526C8C2144B}">
  <a:tblStyle styleId="{0E468C07-0017-456F-89CD-8526C8C214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290" y="4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1104E9C9-1454-0AD4-D054-D2F1D26E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>
            <a:extLst>
              <a:ext uri="{FF2B5EF4-FFF2-40B4-BE49-F238E27FC236}">
                <a16:creationId xmlns:a16="http://schemas.microsoft.com/office/drawing/2014/main" id="{21C53799-9C82-9BEF-ED82-EB7C4039C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8:notes">
            <a:extLst>
              <a:ext uri="{FF2B5EF4-FFF2-40B4-BE49-F238E27FC236}">
                <a16:creationId xmlns:a16="http://schemas.microsoft.com/office/drawing/2014/main" id="{05606524-82C4-8ABC-65BC-F9BB8685C8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57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ijrar.org/papers/IJRAR23C2733.pdf?form=MG0AV3" TargetMode="External"/><Relationship Id="rId3" Type="http://schemas.openxmlformats.org/officeDocument/2006/relationships/hyperlink" Target="https://flask.palletsprojects.com/en/stable/" TargetMode="External"/><Relationship Id="rId7" Type="http://schemas.openxmlformats.org/officeDocument/2006/relationships/hyperlink" Target="https://www.w3schools.com/cs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html/" TargetMode="External"/><Relationship Id="rId5" Type="http://schemas.openxmlformats.org/officeDocument/2006/relationships/hyperlink" Target="https://en.wikipedia.org/wiki/Base64" TargetMode="External"/><Relationship Id="rId4" Type="http://schemas.openxmlformats.org/officeDocument/2006/relationships/hyperlink" Target="https://docs.opencv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0" y="4343435"/>
            <a:ext cx="476625" cy="2971803"/>
          </a:xfrm>
          <a:custGeom>
            <a:avLst/>
            <a:gdLst/>
            <a:ahLst/>
            <a:cxnLst/>
            <a:rect l="l" t="t" r="r" b="b"/>
            <a:pathLst>
              <a:path w="476631" h="2971800" extrusionOk="0">
                <a:moveTo>
                  <a:pt x="0" y="0"/>
                </a:moveTo>
                <a:lnTo>
                  <a:pt x="0" y="2971800"/>
                </a:lnTo>
                <a:lnTo>
                  <a:pt x="476631" y="2971800"/>
                </a:lnTo>
                <a:lnTo>
                  <a:pt x="0" y="0"/>
                </a:lnTo>
                <a:close/>
              </a:path>
            </a:pathLst>
          </a:custGeom>
          <a:solidFill>
            <a:srgbClr val="5FCBEF">
              <a:alpha val="47843"/>
            </a:srgbClr>
          </a:solidFill>
          <a:ln>
            <a:noFill/>
          </a:ln>
        </p:spPr>
      </p:sp>
      <p:sp>
        <p:nvSpPr>
          <p:cNvPr id="79" name="Google Shape;79;p1"/>
          <p:cNvSpPr/>
          <p:nvPr/>
        </p:nvSpPr>
        <p:spPr>
          <a:xfrm>
            <a:off x="-75886" y="-63503"/>
            <a:ext cx="9917744" cy="7442197"/>
          </a:xfrm>
          <a:custGeom>
            <a:avLst/>
            <a:gdLst/>
            <a:ahLst/>
            <a:cxnLst/>
            <a:rect l="l" t="t" r="r" b="b"/>
            <a:pathLst>
              <a:path w="9917744" h="7442197" extrusionOk="0">
                <a:moveTo>
                  <a:pt x="0" y="0"/>
                </a:moveTo>
                <a:lnTo>
                  <a:pt x="9917745" y="0"/>
                </a:lnTo>
                <a:lnTo>
                  <a:pt x="9917745" y="7442197"/>
                </a:lnTo>
                <a:lnTo>
                  <a:pt x="0" y="7442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0" name="Google Shape;80;p1"/>
          <p:cNvSpPr/>
          <p:nvPr/>
        </p:nvSpPr>
        <p:spPr>
          <a:xfrm>
            <a:off x="836676" y="173679"/>
            <a:ext cx="7467600" cy="1333500"/>
          </a:xfrm>
          <a:custGeom>
            <a:avLst/>
            <a:gdLst/>
            <a:ahLst/>
            <a:cxnLst/>
            <a:rect l="l" t="t" r="r" b="b"/>
            <a:pathLst>
              <a:path w="7467600" h="1333500" extrusionOk="0">
                <a:moveTo>
                  <a:pt x="0" y="0"/>
                </a:moveTo>
                <a:lnTo>
                  <a:pt x="7467600" y="0"/>
                </a:lnTo>
                <a:lnTo>
                  <a:pt x="74676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9509" b="-19053"/>
            </a:stretch>
          </a:blipFill>
          <a:ln>
            <a:noFill/>
          </a:ln>
        </p:spPr>
      </p:sp>
      <p:grpSp>
        <p:nvGrpSpPr>
          <p:cNvPr id="81" name="Google Shape;81;p1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82" name="Google Shape;82;p1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3" name="Google Shape;83;p1"/>
            <p:cNvSpPr/>
            <p:nvPr/>
          </p:nvSpPr>
          <p:spPr>
            <a:xfrm>
              <a:off x="900176" y="237236"/>
              <a:ext cx="7465187" cy="1328674"/>
            </a:xfrm>
            <a:custGeom>
              <a:avLst/>
              <a:gdLst/>
              <a:ahLst/>
              <a:cxnLst/>
              <a:rect l="l" t="t" r="r" b="b"/>
              <a:pathLst>
                <a:path w="7465187" h="1328674" extrusionOk="0">
                  <a:moveTo>
                    <a:pt x="0" y="1328674"/>
                  </a:moveTo>
                  <a:lnTo>
                    <a:pt x="7465187" y="1328674"/>
                  </a:lnTo>
                  <a:lnTo>
                    <a:pt x="7465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4" name="Google Shape;84;p1"/>
            <p:cNvSpPr/>
            <p:nvPr/>
          </p:nvSpPr>
          <p:spPr>
            <a:xfrm>
              <a:off x="63500" y="1739773"/>
              <a:ext cx="9753600" cy="24765"/>
            </a:xfrm>
            <a:custGeom>
              <a:avLst/>
              <a:gdLst/>
              <a:ahLst/>
              <a:cxnLst/>
              <a:rect l="l" t="t" r="r" b="b"/>
              <a:pathLst>
                <a:path w="9753600" h="24765" extrusionOk="0">
                  <a:moveTo>
                    <a:pt x="0" y="0"/>
                  </a:moveTo>
                  <a:lnTo>
                    <a:pt x="0" y="24765"/>
                  </a:lnTo>
                  <a:lnTo>
                    <a:pt x="9753600" y="24765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85" name="Google Shape;85;p1"/>
          <p:cNvSpPr txBox="1"/>
          <p:nvPr/>
        </p:nvSpPr>
        <p:spPr>
          <a:xfrm>
            <a:off x="1752860" y="1804850"/>
            <a:ext cx="5740839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6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and Gender Identifier</a:t>
            </a:r>
            <a:endParaRPr/>
          </a:p>
          <a:p>
            <a:pPr marL="0" marR="0" lvl="0" indent="0" algn="ctr" rtl="0">
              <a:lnSpc>
                <a:spcPct val="1096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(AGNIFIER)</a:t>
            </a: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369287" y="3607470"/>
            <a:ext cx="5124412" cy="191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3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YASH BHALE    (23106088) LUCKY GUPTA (23106118) VEDANT AHER (23106123) ARYAN KOTUR (23106094)</a:t>
            </a:r>
            <a:endParaRPr sz="28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576987" y="6188776"/>
            <a:ext cx="2510933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1"/>
              <a:buFont typeface="Arial"/>
              <a:buNone/>
            </a:pPr>
            <a:r>
              <a:rPr lang="en-US" sz="2711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Guide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2967524" y="6615743"/>
            <a:ext cx="3203482" cy="50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25"/>
              <a:buFont typeface="Arial"/>
              <a:buNone/>
            </a:pPr>
            <a:r>
              <a:rPr lang="en-US" sz="2325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Priyanka Patil 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3" y="173732"/>
            <a:ext cx="9753597" cy="1527301"/>
            <a:chOff x="63500" y="237236"/>
            <a:chExt cx="9753600" cy="1527302"/>
          </a:xfrm>
        </p:grpSpPr>
        <p:sp>
          <p:nvSpPr>
            <p:cNvPr id="90" name="Google Shape;90;p1"/>
            <p:cNvSpPr/>
            <p:nvPr/>
          </p:nvSpPr>
          <p:spPr>
            <a:xfrm>
              <a:off x="900176" y="237236"/>
              <a:ext cx="7465187" cy="1328674"/>
            </a:xfrm>
            <a:custGeom>
              <a:avLst/>
              <a:gdLst/>
              <a:ahLst/>
              <a:cxnLst/>
              <a:rect l="l" t="t" r="r" b="b"/>
              <a:pathLst>
                <a:path w="7465187" h="1328674" extrusionOk="0">
                  <a:moveTo>
                    <a:pt x="0" y="1328674"/>
                  </a:moveTo>
                  <a:lnTo>
                    <a:pt x="7465187" y="1328674"/>
                  </a:lnTo>
                  <a:lnTo>
                    <a:pt x="7465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1" name="Google Shape;91;p1"/>
            <p:cNvSpPr/>
            <p:nvPr/>
          </p:nvSpPr>
          <p:spPr>
            <a:xfrm>
              <a:off x="63500" y="1739773"/>
              <a:ext cx="9753600" cy="24765"/>
            </a:xfrm>
            <a:custGeom>
              <a:avLst/>
              <a:gdLst/>
              <a:ahLst/>
              <a:cxnLst/>
              <a:rect l="l" t="t" r="r" b="b"/>
              <a:pathLst>
                <a:path w="9753600" h="24765" extrusionOk="0">
                  <a:moveTo>
                    <a:pt x="0" y="0"/>
                  </a:moveTo>
                  <a:lnTo>
                    <a:pt x="0" y="24765"/>
                  </a:lnTo>
                  <a:lnTo>
                    <a:pt x="9753600" y="24765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9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32" name="Google Shape;232;p9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33" name="Google Shape;233;p9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34" name="Google Shape;234;p9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35" name="Google Shape;235;p9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36" name="Google Shape;236;p9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37" name="Google Shape;237;p9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38" name="Google Shape;238;p9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39" name="Google Shape;239;p9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40" name="Google Shape;240;p9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41" name="Google Shape;241;p9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42" name="Google Shape;242;p9"/>
            <p:cNvSpPr/>
            <p:nvPr/>
          </p:nvSpPr>
          <p:spPr>
            <a:xfrm>
              <a:off x="676783" y="1614043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76783" y="2318893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76783" y="3023743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76783" y="4081018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76783" y="5138293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248" name="Google Shape;248;p9"/>
          <p:cNvSpPr txBox="1"/>
          <p:nvPr/>
        </p:nvSpPr>
        <p:spPr>
          <a:xfrm>
            <a:off x="487566" y="199092"/>
            <a:ext cx="7205835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and Methodologies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810187" y="1395689"/>
            <a:ext cx="5890426" cy="3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Frontend: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, CSS , JavaScript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810187" y="2097205"/>
            <a:ext cx="6165142" cy="3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Libraries: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Flask,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OpenCV, NumPy, base64,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mediapipe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810187" y="2802055"/>
            <a:ext cx="6514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models like Caffe (for face detection) and custom CNNs for age and gender classification.Trained a model ourself for Age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&amp; Gender Detection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810187" y="3859330"/>
            <a:ext cx="6703636" cy="65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Publicly available datasets such as Adience, UTKFace, or IMDB-WIKI for training and testing.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810187" y="4916605"/>
            <a:ext cx="7676912" cy="3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Tools: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PyCharm, Visual Studio Code(IDE)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10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59" name="Google Shape;259;p10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60" name="Google Shape;260;p10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61" name="Google Shape;261;p10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62" name="Google Shape;262;p10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63" name="Google Shape;263;p10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64" name="Google Shape;264;p10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65" name="Google Shape;265;p10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66" name="Google Shape;266;p10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67" name="Google Shape;267;p10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68" name="Google Shape;268;p10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69" name="Google Shape;269;p10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10"/>
          <p:cNvSpPr txBox="1"/>
          <p:nvPr/>
        </p:nvSpPr>
        <p:spPr>
          <a:xfrm>
            <a:off x="487566" y="533133"/>
            <a:ext cx="8026514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"/>
                <a:cs typeface="Times New Roman" panose="02020603050405020304" pitchFamily="18" charset="0"/>
                <a:sym typeface="Times"/>
              </a:rPr>
              <a:t>Implementation</a:t>
            </a:r>
            <a:r>
              <a:rPr lang="en-US" sz="3487" b="1" dirty="0">
                <a:latin typeface="Times New Roman" panose="02020603050405020304" pitchFamily="18" charset="0"/>
                <a:ea typeface="Times"/>
                <a:cs typeface="Times New Roman" panose="02020603050405020304" pitchFamily="18" charset="0"/>
                <a:sym typeface="Times"/>
              </a:rPr>
              <a:t>: </a:t>
            </a:r>
            <a:r>
              <a:rPr lang="en-US" sz="3487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"/>
                <a:cs typeface="Times New Roman" panose="02020603050405020304" pitchFamily="18" charset="0"/>
                <a:sym typeface="Times"/>
              </a:rPr>
              <a:t>Home page 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00" y="1917952"/>
            <a:ext cx="8466045" cy="428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1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77" name="Google Shape;277;p11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78" name="Google Shape;278;p11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79" name="Google Shape;279;p11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80" name="Google Shape;280;p11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81" name="Google Shape;281;p11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82" name="Google Shape;282;p11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83" name="Google Shape;283;p11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84" name="Google Shape;284;p11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85" name="Google Shape;285;p11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86" name="Google Shape;286;p11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87" name="Google Shape;287;p11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816" y="2167499"/>
            <a:ext cx="7145552" cy="358953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/>
        </p:nvSpPr>
        <p:spPr>
          <a:xfrm>
            <a:off x="314960" y="467360"/>
            <a:ext cx="6756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camera access </a:t>
            </a:r>
            <a:r>
              <a:rPr lang="en-US" sz="2800" b="1"/>
              <a:t>&amp;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detection: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2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95" name="Google Shape;295;p12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96" name="Google Shape;296;p12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97" name="Google Shape;297;p12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98" name="Google Shape;298;p12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99" name="Google Shape;299;p12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00" name="Google Shape;300;p12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01" name="Google Shape;301;p12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02" name="Google Shape;302;p12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03" name="Google Shape;303;p12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04" name="Google Shape;304;p12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05" name="Google Shape;305;p12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828" y="1679530"/>
            <a:ext cx="7513823" cy="359033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"/>
          <p:cNvSpPr txBox="1"/>
          <p:nvPr/>
        </p:nvSpPr>
        <p:spPr>
          <a:xfrm>
            <a:off x="536828" y="538480"/>
            <a:ext cx="24625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page: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3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313" name="Google Shape;313;p13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14" name="Google Shape;314;p13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15" name="Google Shape;315;p13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16" name="Google Shape;316;p13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317" name="Google Shape;317;p13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18" name="Google Shape;318;p13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19" name="Google Shape;319;p13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20" name="Google Shape;320;p13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21" name="Google Shape;321;p13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22" name="Google Shape;322;p13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23" name="Google Shape;323;p13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13"/>
          <p:cNvSpPr txBox="1"/>
          <p:nvPr/>
        </p:nvSpPr>
        <p:spPr>
          <a:xfrm>
            <a:off x="289693" y="406400"/>
            <a:ext cx="49968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Upload page :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CBAF0-07DA-135C-CB71-6A4C1921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2" r="11621"/>
          <a:stretch/>
        </p:blipFill>
        <p:spPr>
          <a:xfrm>
            <a:off x="333128" y="1410746"/>
            <a:ext cx="7878569" cy="44936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4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331" name="Google Shape;331;p14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32" name="Google Shape;332;p14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33" name="Google Shape;333;p14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34" name="Google Shape;334;p14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335" name="Google Shape;335;p14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36" name="Google Shape;336;p14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37" name="Google Shape;337;p14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38" name="Google Shape;338;p14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39" name="Google Shape;339;p14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40" name="Google Shape;340;p14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41" name="Google Shape;341;p14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4"/>
          <p:cNvSpPr txBox="1"/>
          <p:nvPr/>
        </p:nvSpPr>
        <p:spPr>
          <a:xfrm>
            <a:off x="536828" y="538480"/>
            <a:ext cx="25635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page: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4"/>
          <p:cNvPicPr preferRelativeResize="0"/>
          <p:nvPr/>
        </p:nvPicPr>
        <p:blipFill rotWithShape="1">
          <a:blip r:embed="rId3">
            <a:alphaModFix/>
          </a:blip>
          <a:srcRect b="11169"/>
          <a:stretch/>
        </p:blipFill>
        <p:spPr>
          <a:xfrm>
            <a:off x="387793" y="1419275"/>
            <a:ext cx="7036177" cy="425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5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349" name="Google Shape;349;p15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50" name="Google Shape;350;p15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51" name="Google Shape;351;p15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52" name="Google Shape;352;p15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353" name="Google Shape;353;p15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54" name="Google Shape;354;p15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55" name="Google Shape;355;p15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56" name="Google Shape;356;p15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57" name="Google Shape;357;p15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58" name="Google Shape;358;p15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59" name="Google Shape;359;p15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15"/>
          <p:cNvSpPr txBox="1"/>
          <p:nvPr/>
        </p:nvSpPr>
        <p:spPr>
          <a:xfrm>
            <a:off x="289693" y="406400"/>
            <a:ext cx="50978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Camera page :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DCD2-01D0-2FDF-5CAD-68C71A0B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0" r="9550"/>
          <a:stretch/>
        </p:blipFill>
        <p:spPr>
          <a:xfrm>
            <a:off x="512695" y="1303417"/>
            <a:ext cx="7603998" cy="43614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6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367" name="Google Shape;367;p16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68" name="Google Shape;368;p16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69" name="Google Shape;369;p16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70" name="Google Shape;370;p16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371" name="Google Shape;371;p16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72" name="Google Shape;372;p16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73" name="Google Shape;373;p16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74" name="Google Shape;374;p16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75" name="Google Shape;375;p16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76" name="Google Shape;376;p16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77" name="Google Shape;377;p16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378" name="Google Shape;378;p16"/>
          <p:cNvSpPr txBox="1"/>
          <p:nvPr/>
        </p:nvSpPr>
        <p:spPr>
          <a:xfrm>
            <a:off x="487566" y="533133"/>
            <a:ext cx="2182644" cy="6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Conclusion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297352" y="1541936"/>
            <a:ext cx="7396050" cy="229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demonstrates the feasibility of using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Python for automated age and gender determination. By leveraging trained deep learning models and robust preprocessing techniques, the system achieves significant accuracy and efficiency. Further enhancements, such as fine- tuning on diverse datasets and optimizing for edge devices, can expand the applicability of this system.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7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385" name="Google Shape;385;p17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86" name="Google Shape;386;p17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87" name="Google Shape;387;p17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388" name="Google Shape;388;p17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389" name="Google Shape;389;p17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390" name="Google Shape;390;p17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391" name="Google Shape;391;p17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392" name="Google Shape;392;p17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393" name="Google Shape;393;p17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394" name="Google Shape;394;p17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</p:grpSp>
      <p:sp>
        <p:nvSpPr>
          <p:cNvPr id="395" name="Google Shape;395;p17"/>
          <p:cNvSpPr txBox="1"/>
          <p:nvPr/>
        </p:nvSpPr>
        <p:spPr>
          <a:xfrm>
            <a:off x="487566" y="199092"/>
            <a:ext cx="3013917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References: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386080" y="950388"/>
            <a:ext cx="6710294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Welcome to Flask — Flask Documentation (3.1.x)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documentation index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Base64 – Wikipedia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Tutorial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Tutorial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IJRAR23C2733.pdf</a:t>
            </a: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VanderAalst,W.(2016).DataScienceinAction. Process Mining, 3– 23.doi:10.1007/978-3-662-49851-4_1</a:t>
            </a:r>
            <a:endParaRPr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 H. Kwon and N. Da Vitoria Lobo, “Age classification from facial images,” Computer Vision and Image Understanding, vol. 74, no. 1, pp. 1–21,1999. 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AI (ChatGPT) for code suggestions, corrections, and implementation ideas.</a:t>
            </a:r>
            <a:endParaRPr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papers as listed in the literature survey part of the presentation.</a:t>
            </a:r>
            <a:endParaRPr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Lucid.app for System Design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18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402" name="Google Shape;402;p18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403" name="Google Shape;403;p18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404" name="Google Shape;404;p18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405" name="Google Shape;405;p18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406" name="Google Shape;406;p18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407" name="Google Shape;407;p18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408" name="Google Shape;408;p18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409" name="Google Shape;409;p18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410" name="Google Shape;410;p18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411" name="Google Shape;411;p18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412" name="Google Shape;412;p18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413" name="Google Shape;413;p18"/>
          <p:cNvSpPr txBox="1"/>
          <p:nvPr/>
        </p:nvSpPr>
        <p:spPr>
          <a:xfrm>
            <a:off x="3683689" y="2868854"/>
            <a:ext cx="2728417" cy="6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Thank You...!!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97" name="Google Shape;97;p2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98" name="Google Shape;98;p2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00" name="Google Shape;100;p2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101" name="Google Shape;101;p2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733552" y="1422781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33552" y="1946656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33552" y="2470531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33552" y="2994406"/>
              <a:ext cx="66548" cy="66548"/>
            </a:xfrm>
            <a:custGeom>
              <a:avLst/>
              <a:gdLst/>
              <a:ahLst/>
              <a:cxnLst/>
              <a:rect l="l" t="t" r="r" b="b"/>
              <a:pathLst>
                <a:path w="66548" h="66548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33552" y="3518281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33552" y="4042156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33552" y="4566031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3552" y="5089906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33552" y="5613781"/>
              <a:ext cx="66548" cy="66549"/>
            </a:xfrm>
            <a:custGeom>
              <a:avLst/>
              <a:gdLst/>
              <a:ahLst/>
              <a:cxnLst/>
              <a:rect l="l" t="t" r="r" b="b"/>
              <a:pathLst>
                <a:path w="66548" h="66549" extrusionOk="0">
                  <a:moveTo>
                    <a:pt x="66548" y="33274"/>
                  </a:moveTo>
                  <a:cubicBezTo>
                    <a:pt x="66548" y="37719"/>
                    <a:pt x="65659" y="41910"/>
                    <a:pt x="64008" y="45974"/>
                  </a:cubicBezTo>
                  <a:cubicBezTo>
                    <a:pt x="62357" y="50038"/>
                    <a:pt x="59944" y="53721"/>
                    <a:pt x="56769" y="56769"/>
                  </a:cubicBezTo>
                  <a:cubicBezTo>
                    <a:pt x="53594" y="59817"/>
                    <a:pt x="50038" y="62357"/>
                    <a:pt x="45974" y="64008"/>
                  </a:cubicBezTo>
                  <a:cubicBezTo>
                    <a:pt x="41910" y="65659"/>
                    <a:pt x="37592" y="66548"/>
                    <a:pt x="33274" y="66548"/>
                  </a:cubicBezTo>
                  <a:cubicBezTo>
                    <a:pt x="28956" y="66548"/>
                    <a:pt x="24638" y="65659"/>
                    <a:pt x="20574" y="64008"/>
                  </a:cubicBezTo>
                  <a:cubicBezTo>
                    <a:pt x="16510" y="62357"/>
                    <a:pt x="12827" y="59944"/>
                    <a:pt x="9779" y="56769"/>
                  </a:cubicBezTo>
                  <a:cubicBezTo>
                    <a:pt x="6731" y="53594"/>
                    <a:pt x="4191" y="50038"/>
                    <a:pt x="2540" y="45974"/>
                  </a:cubicBezTo>
                  <a:cubicBezTo>
                    <a:pt x="889" y="41910"/>
                    <a:pt x="0" y="37592"/>
                    <a:pt x="0" y="33274"/>
                  </a:cubicBezTo>
                  <a:cubicBezTo>
                    <a:pt x="0" y="28956"/>
                    <a:pt x="889" y="24638"/>
                    <a:pt x="2540" y="20574"/>
                  </a:cubicBezTo>
                  <a:cubicBezTo>
                    <a:pt x="4191" y="16510"/>
                    <a:pt x="6604" y="12827"/>
                    <a:pt x="9779" y="9779"/>
                  </a:cubicBezTo>
                  <a:cubicBezTo>
                    <a:pt x="12954" y="6731"/>
                    <a:pt x="16510" y="4191"/>
                    <a:pt x="20574" y="2540"/>
                  </a:cubicBezTo>
                  <a:cubicBezTo>
                    <a:pt x="24638" y="889"/>
                    <a:pt x="28956" y="0"/>
                    <a:pt x="33274" y="0"/>
                  </a:cubicBezTo>
                  <a:cubicBezTo>
                    <a:pt x="37592" y="0"/>
                    <a:pt x="41910" y="889"/>
                    <a:pt x="45974" y="2540"/>
                  </a:cubicBezTo>
                  <a:cubicBezTo>
                    <a:pt x="50038" y="4191"/>
                    <a:pt x="53721" y="6604"/>
                    <a:pt x="56769" y="9779"/>
                  </a:cubicBezTo>
                  <a:cubicBezTo>
                    <a:pt x="59817" y="12954"/>
                    <a:pt x="62357" y="16510"/>
                    <a:pt x="64008" y="20574"/>
                  </a:cubicBezTo>
                  <a:cubicBezTo>
                    <a:pt x="65659" y="24638"/>
                    <a:pt x="66548" y="28956"/>
                    <a:pt x="66548" y="33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17" name="Google Shape;117;p2"/>
          <p:cNvSpPr txBox="1"/>
          <p:nvPr/>
        </p:nvSpPr>
        <p:spPr>
          <a:xfrm>
            <a:off x="4188619" y="46682"/>
            <a:ext cx="1743830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D8FD0-92E7-655A-B61B-782FC2B370BC}"/>
              </a:ext>
            </a:extLst>
          </p:cNvPr>
          <p:cNvSpPr txBox="1"/>
          <p:nvPr/>
        </p:nvSpPr>
        <p:spPr>
          <a:xfrm>
            <a:off x="558264" y="1236968"/>
            <a:ext cx="6277433" cy="2961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Introduction </a:t>
            </a:r>
            <a:endParaRPr lang="en-US"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Literature Survey of the Existing</a:t>
            </a:r>
            <a:endParaRPr lang="en-US"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Systems Limitations of the Existing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Systems Problem Statement System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Design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Technologies and Methodologies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Implementation Screenshots(Partial )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Conclusion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References</a:t>
            </a:r>
            <a:endParaRPr lang="en-I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124" name="Google Shape;124;p3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25" name="Google Shape;125;p3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26" name="Google Shape;126;p3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27" name="Google Shape;127;p3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128" name="Google Shape;128;p3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129" name="Google Shape;129;p3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30" name="Google Shape;130;p3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131" name="Google Shape;131;p3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132" name="Google Shape;132;p3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133" name="Google Shape;133;p3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34" name="Google Shape;134;p3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135" name="Google Shape;135;p3"/>
          <p:cNvSpPr txBox="1"/>
          <p:nvPr/>
        </p:nvSpPr>
        <p:spPr>
          <a:xfrm>
            <a:off x="487578" y="199100"/>
            <a:ext cx="3026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713371" y="1153755"/>
            <a:ext cx="5788112" cy="428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Observation:</a:t>
            </a:r>
            <a:endParaRPr dirty="0"/>
          </a:p>
          <a:p>
            <a:pPr marL="285750" marR="0" lvl="0" indent="-28575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and gender detection is widely used in applications like targeted advertising, security, and user profiling.</a:t>
            </a:r>
            <a:endParaRPr dirty="0"/>
          </a:p>
          <a:p>
            <a:pPr marL="285750" marR="0" lvl="0" indent="-28575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solutions often lack accuracy or require complex setups.</a:t>
            </a:r>
            <a:endParaRPr dirty="0"/>
          </a:p>
          <a:p>
            <a:pPr marL="342900" marR="0" lvl="0" indent="-34290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Motivation:</a:t>
            </a:r>
            <a:endParaRPr dirty="0"/>
          </a:p>
          <a:p>
            <a:pPr marL="285750" marR="0" lvl="0" indent="-28575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simple, user-friendly web application for age and gender detection</a:t>
            </a:r>
            <a:endParaRPr dirty="0"/>
          </a:p>
          <a:p>
            <a:pPr marL="342900" marR="0" lvl="0" indent="-34290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Objectives:</a:t>
            </a:r>
            <a:endParaRPr dirty="0"/>
          </a:p>
          <a:p>
            <a:pPr marL="342900" marR="0" lvl="0" indent="-34290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website that detects age and gender from uploaded images or camera captures.</a:t>
            </a:r>
            <a:endParaRPr dirty="0"/>
          </a:p>
          <a:p>
            <a:pPr marL="342900" marR="0" lvl="0" indent="-34290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detection results in a database for future reference.</a:t>
            </a:r>
            <a:endParaRPr dirty="0"/>
          </a:p>
          <a:p>
            <a:pPr marL="342900" marR="0" lvl="0" indent="-34290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an intuitive interface for users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4"/>
          <p:cNvGrpSpPr/>
          <p:nvPr/>
        </p:nvGrpSpPr>
        <p:grpSpPr>
          <a:xfrm>
            <a:off x="0" y="-3"/>
            <a:ext cx="9753597" cy="7315197"/>
            <a:chOff x="63500" y="63500"/>
            <a:chExt cx="9753600" cy="7315200"/>
          </a:xfrm>
        </p:grpSpPr>
        <p:sp>
          <p:nvSpPr>
            <p:cNvPr id="142" name="Google Shape;142;p4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43" name="Google Shape;143;p4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44" name="Google Shape;144;p4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45" name="Google Shape;145;p4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146" name="Google Shape;146;p4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149" name="Google Shape;149;p4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150" name="Google Shape;150;p4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151" name="Google Shape;151;p4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52" name="Google Shape;152;p4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476631" y="2759147"/>
            <a:ext cx="7778700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 of the Existing System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296934" y="2606618"/>
            <a:ext cx="816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6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0" y="-3"/>
            <a:ext cx="9753597" cy="7315197"/>
            <a:chOff x="63500" y="63500"/>
            <a:chExt cx="9753600" cy="7315200"/>
          </a:xfrm>
        </p:grpSpPr>
        <p:sp>
          <p:nvSpPr>
            <p:cNvPr id="160" name="Google Shape;160;p5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61" name="Google Shape;161;p5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62" name="Google Shape;162;p5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63" name="Google Shape;163;p5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164" name="Google Shape;164;p5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165" name="Google Shape;165;p5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66" name="Google Shape;166;p5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167" name="Google Shape;167;p5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5"/>
          <p:cNvSpPr txBox="1"/>
          <p:nvPr/>
        </p:nvSpPr>
        <p:spPr>
          <a:xfrm>
            <a:off x="296934" y="2606618"/>
            <a:ext cx="816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6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" name="Google Shape;172;p5"/>
          <p:cNvGraphicFramePr/>
          <p:nvPr>
            <p:extLst>
              <p:ext uri="{D42A27DB-BD31-4B8C-83A1-F6EECF244321}">
                <p14:modId xmlns:p14="http://schemas.microsoft.com/office/powerpoint/2010/main" val="1849202608"/>
              </p:ext>
            </p:extLst>
          </p:nvPr>
        </p:nvGraphicFramePr>
        <p:xfrm>
          <a:off x="111512" y="73571"/>
          <a:ext cx="9474449" cy="7191974"/>
        </p:xfrm>
        <a:graphic>
          <a:graphicData uri="http://schemas.openxmlformats.org/drawingml/2006/table">
            <a:tbl>
              <a:tblPr>
                <a:noFill/>
                <a:tableStyleId>{0E468C07-0017-456F-89CD-8526C8C2144B}</a:tableStyleId>
              </a:tblPr>
              <a:tblGrid>
                <a:gridCol w="146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993">
                  <a:extLst>
                    <a:ext uri="{9D8B030D-6E8A-4147-A177-3AD203B41FA5}">
                      <a16:colId xmlns:a16="http://schemas.microsoft.com/office/drawing/2014/main" val="2009749425"/>
                    </a:ext>
                  </a:extLst>
                </a:gridCol>
                <a:gridCol w="219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9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9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 Details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 Points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Citation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3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 and Gender Detection with Deep CNNs [2023]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IEEE Conference (CVPR 2023)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CNN-based system with 92% age, 96% gender accuracy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Utilizes MediaPipe for efficient face detection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Dataset expansion with multi-task learning approach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Zhang, L., Wang, R., &amp; Smith, J. (2023) </a:t>
                      </a: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IEEE CVPR, pp. 2145-2153.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7390742"/>
                  </a:ext>
                </a:extLst>
              </a:tr>
              <a:tr h="15585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Gender and Age Detection using Deep Learning [2022]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ICMLA (2022)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High accuracy CNN model using Kaggle dataset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Optimized for real-time processing across platforms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Age prediction as classification instead of regression.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Johnson, K., &amp; Chen, T. (2022) </a:t>
                      </a: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ICMLA, pp. 314-322.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31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 and Gender Prediction using Deep CNNs and Transfer Learning [2021]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ECCV (2021)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76.3% age, 86.6% gender accuracy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Implements transfer learning from facial recognition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SENet50_f pre-trained model with weighted sampling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Rodriguez, M., &amp; Kim, S. (2021)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ECCV, pp. 782-790.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85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MediaPipe Integration for Web-Based Facial Analysis Systems [2023]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ACM Web Conference (WWW 2023)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Optimized for web applications using MediaPipe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75ms inference time with 85%+ detection accuracy.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JavaScript framework integration with progressive enhancement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Garcia, P., &amp; Taylor, R. (2023)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ACM Web Conference, pp. 1245-1253.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31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Cross-Dataset Performance in Age and Gender Detection [2022]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AAAI (2022)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Analyzes performance across demographic groups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• Identifies factors affecting cross-dataset accuracy.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IN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Edge detection with wrinkle density features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Patel, N., &amp; Wang, S. (2022)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AAAI, pp. 8734-8742.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6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178" name="Google Shape;178;p6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79" name="Google Shape;179;p6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81" name="Google Shape;181;p6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182" name="Google Shape;182;p6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84" name="Google Shape;184;p6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185" name="Google Shape;185;p6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186" name="Google Shape;186;p6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187" name="Google Shape;187;p6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188" name="Google Shape;188;p6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189" name="Google Shape;189;p6"/>
          <p:cNvSpPr txBox="1"/>
          <p:nvPr/>
        </p:nvSpPr>
        <p:spPr>
          <a:xfrm>
            <a:off x="487578" y="199100"/>
            <a:ext cx="797351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in existing systems:</a:t>
            </a:r>
            <a:br>
              <a:rPr lang="en-US" sz="8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713371" y="1153755"/>
            <a:ext cx="6980030" cy="395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Loading Issues: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There may be instances where the age and gender detection models fail to load, leading to a poor user experience.</a:t>
            </a:r>
            <a:endParaRPr/>
          </a:p>
          <a:p>
            <a:pPr marL="342900" marR="0" lvl="0" indent="-34290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Handling: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application needs robust error handling to manage issues during image processing, such as invalid image formats or server errors.</a:t>
            </a:r>
            <a:endParaRPr/>
          </a:p>
          <a:p>
            <a:pPr marL="342900" marR="0" lvl="0" indent="-34290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user interface should be intuitive, allowing users to easily switch between uploading images and using the camera for real-time detection.</a:t>
            </a:r>
            <a:endParaRPr/>
          </a:p>
          <a:p>
            <a:pPr marL="285750" marR="0" lvl="0" indent="-285750" algn="l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Optimization: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application should ensure that image processing is efficient to provide timely responses to user actions.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7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196" name="Google Shape;196;p7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97" name="Google Shape;197;p7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98" name="Google Shape;198;p7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199" name="Google Shape;199;p7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00" name="Google Shape;200;p7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01" name="Google Shape;201;p7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02" name="Google Shape;202;p7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03" name="Google Shape;203;p7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04" name="Google Shape;204;p7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05" name="Google Shape;205;p7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06" name="Google Shape;206;p7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207" name="Google Shape;207;p7"/>
          <p:cNvSpPr txBox="1"/>
          <p:nvPr/>
        </p:nvSpPr>
        <p:spPr>
          <a:xfrm>
            <a:off x="300352" y="571757"/>
            <a:ext cx="3753526" cy="64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Problem statement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300695" y="2160470"/>
            <a:ext cx="8351777" cy="131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of the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Era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struggle because there's no centralized platform for </a:t>
            </a:r>
            <a:r>
              <a:rPr lang="en-US" sz="1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and gender detection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leads to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fragmented image processing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poor handling of uploads and cameras, and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 issues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errors arise. As a result, users feel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disorganized, frustrated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dissatisfied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apps/webapps.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8"/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14" name="Google Shape;214;p8"/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5" name="Google Shape;215;p8"/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6" name="Google Shape;216;p8"/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7" name="Google Shape;217;p8"/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18" name="Google Shape;218;p8"/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19" name="Google Shape;219;p8"/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20" name="Google Shape;220;p8"/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21" name="Google Shape;221;p8"/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22" name="Google Shape;222;p8"/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23" name="Google Shape;223;p8"/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24" name="Google Shape;224;p8"/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225" name="Google Shape;225;p8"/>
          <p:cNvSpPr txBox="1"/>
          <p:nvPr/>
        </p:nvSpPr>
        <p:spPr>
          <a:xfrm>
            <a:off x="487566" y="199092"/>
            <a:ext cx="5806554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Backend System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915ED-F215-E616-C9AF-83BFB7D4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1"/>
          <a:stretch/>
        </p:blipFill>
        <p:spPr bwMode="auto">
          <a:xfrm>
            <a:off x="1179063" y="1089925"/>
            <a:ext cx="5454015" cy="5629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39625212-A7F6-54EC-16B8-64C9D0AD7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8">
            <a:extLst>
              <a:ext uri="{FF2B5EF4-FFF2-40B4-BE49-F238E27FC236}">
                <a16:creationId xmlns:a16="http://schemas.microsoft.com/office/drawing/2014/main" id="{A59D8EB7-4EE0-D185-1DFA-469E99C3726C}"/>
              </a:ext>
            </a:extLst>
          </p:cNvPr>
          <p:cNvGrpSpPr/>
          <p:nvPr/>
        </p:nvGrpSpPr>
        <p:grpSpPr>
          <a:xfrm>
            <a:off x="-3" y="-3"/>
            <a:ext cx="9753597" cy="7315197"/>
            <a:chOff x="63500" y="63500"/>
            <a:chExt cx="9753600" cy="7315200"/>
          </a:xfrm>
        </p:grpSpPr>
        <p:sp>
          <p:nvSpPr>
            <p:cNvPr id="214" name="Google Shape;214;p8">
              <a:extLst>
                <a:ext uri="{FF2B5EF4-FFF2-40B4-BE49-F238E27FC236}">
                  <a16:creationId xmlns:a16="http://schemas.microsoft.com/office/drawing/2014/main" id="{E7BC6DA1-6F27-FBD1-B617-043340E19F43}"/>
                </a:ext>
              </a:extLst>
            </p:cNvPr>
            <p:cNvSpPr/>
            <p:nvPr/>
          </p:nvSpPr>
          <p:spPr>
            <a:xfrm>
              <a:off x="63500" y="4406900"/>
              <a:ext cx="476631" cy="2971800"/>
            </a:xfrm>
            <a:custGeom>
              <a:avLst/>
              <a:gdLst/>
              <a:ahLst/>
              <a:cxnLst/>
              <a:rect l="l" t="t" r="r" b="b"/>
              <a:pathLst>
                <a:path w="476631" h="2971800" extrusionOk="0">
                  <a:moveTo>
                    <a:pt x="0" y="0"/>
                  </a:moveTo>
                  <a:lnTo>
                    <a:pt x="0" y="2971800"/>
                  </a:lnTo>
                  <a:lnTo>
                    <a:pt x="476631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5" name="Google Shape;215;p8">
              <a:extLst>
                <a:ext uri="{FF2B5EF4-FFF2-40B4-BE49-F238E27FC236}">
                  <a16:creationId xmlns:a16="http://schemas.microsoft.com/office/drawing/2014/main" id="{25D198C4-B03A-D333-A789-7584177226C5}"/>
                </a:ext>
              </a:extLst>
            </p:cNvPr>
            <p:cNvSpPr/>
            <p:nvPr/>
          </p:nvSpPr>
          <p:spPr>
            <a:xfrm>
              <a:off x="5544693" y="4527423"/>
              <a:ext cx="4272407" cy="2851277"/>
            </a:xfrm>
            <a:custGeom>
              <a:avLst/>
              <a:gdLst/>
              <a:ahLst/>
              <a:cxnLst/>
              <a:rect l="l" t="t" r="r" b="b"/>
              <a:pathLst>
                <a:path w="4272407" h="2851277" extrusionOk="0">
                  <a:moveTo>
                    <a:pt x="4272407" y="0"/>
                  </a:moveTo>
                  <a:lnTo>
                    <a:pt x="0" y="2851277"/>
                  </a:lnTo>
                  <a:lnTo>
                    <a:pt x="17145" y="2851277"/>
                  </a:lnTo>
                  <a:lnTo>
                    <a:pt x="4272407" y="11430"/>
                  </a:lnTo>
                  <a:lnTo>
                    <a:pt x="4272407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6" name="Google Shape;216;p8">
              <a:extLst>
                <a:ext uri="{FF2B5EF4-FFF2-40B4-BE49-F238E27FC236}">
                  <a16:creationId xmlns:a16="http://schemas.microsoft.com/office/drawing/2014/main" id="{CF5E3950-ADE2-9ADA-8B82-23DBA295F013}"/>
                </a:ext>
              </a:extLst>
            </p:cNvPr>
            <p:cNvSpPr/>
            <p:nvPr/>
          </p:nvSpPr>
          <p:spPr>
            <a:xfrm>
              <a:off x="7577328" y="63500"/>
              <a:ext cx="1308354" cy="7315200"/>
            </a:xfrm>
            <a:custGeom>
              <a:avLst/>
              <a:gdLst/>
              <a:ahLst/>
              <a:cxnLst/>
              <a:rect l="l" t="t" r="r" b="b"/>
              <a:pathLst>
                <a:path w="1308354" h="7315200" extrusionOk="0">
                  <a:moveTo>
                    <a:pt x="0" y="0"/>
                  </a:moveTo>
                  <a:lnTo>
                    <a:pt x="1298702" y="7315200"/>
                  </a:lnTo>
                  <a:lnTo>
                    <a:pt x="1308354" y="731520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5FCBEF">
                <a:alpha val="47843"/>
              </a:srgbClr>
            </a:solidFill>
            <a:ln>
              <a:noFill/>
            </a:ln>
          </p:spPr>
        </p:sp>
        <p:sp>
          <p:nvSpPr>
            <p:cNvPr id="217" name="Google Shape;217;p8">
              <a:extLst>
                <a:ext uri="{FF2B5EF4-FFF2-40B4-BE49-F238E27FC236}">
                  <a16:creationId xmlns:a16="http://schemas.microsoft.com/office/drawing/2014/main" id="{FBA56D6A-36B7-2056-C786-F30BABA790B7}"/>
                </a:ext>
              </a:extLst>
            </p:cNvPr>
            <p:cNvSpPr/>
            <p:nvPr/>
          </p:nvSpPr>
          <p:spPr>
            <a:xfrm>
              <a:off x="7424674" y="63500"/>
              <a:ext cx="2392426" cy="7315200"/>
            </a:xfrm>
            <a:custGeom>
              <a:avLst/>
              <a:gdLst/>
              <a:ahLst/>
              <a:cxnLst/>
              <a:rect l="l" t="t" r="r" b="b"/>
              <a:pathLst>
                <a:path w="2392426" h="7315200" extrusionOk="0">
                  <a:moveTo>
                    <a:pt x="2157222" y="0"/>
                  </a:moveTo>
                  <a:lnTo>
                    <a:pt x="0" y="7315200"/>
                  </a:lnTo>
                  <a:lnTo>
                    <a:pt x="2392426" y="7315200"/>
                  </a:lnTo>
                  <a:lnTo>
                    <a:pt x="2392426" y="8509"/>
                  </a:lnTo>
                  <a:lnTo>
                    <a:pt x="2157603" y="0"/>
                  </a:lnTo>
                  <a:close/>
                </a:path>
              </a:pathLst>
            </a:custGeom>
            <a:solidFill>
              <a:srgbClr val="5FCBEF">
                <a:alpha val="12156"/>
              </a:srgbClr>
            </a:solidFill>
            <a:ln>
              <a:noFill/>
            </a:ln>
          </p:spPr>
        </p:sp>
        <p:sp>
          <p:nvSpPr>
            <p:cNvPr id="218" name="Google Shape;218;p8">
              <a:extLst>
                <a:ext uri="{FF2B5EF4-FFF2-40B4-BE49-F238E27FC236}">
                  <a16:creationId xmlns:a16="http://schemas.microsoft.com/office/drawing/2014/main" id="{2E3868F1-2F28-CC0D-B12B-3D085D2474B1}"/>
                </a:ext>
              </a:extLst>
            </p:cNvPr>
            <p:cNvSpPr/>
            <p:nvPr/>
          </p:nvSpPr>
          <p:spPr>
            <a:xfrm>
              <a:off x="7756906" y="63500"/>
              <a:ext cx="2060194" cy="7315200"/>
            </a:xfrm>
            <a:custGeom>
              <a:avLst/>
              <a:gdLst/>
              <a:ahLst/>
              <a:cxnLst/>
              <a:rect l="l" t="t" r="r" b="b"/>
              <a:pathLst>
                <a:path w="2060194" h="7315200" extrusionOk="0">
                  <a:moveTo>
                    <a:pt x="0" y="0"/>
                  </a:moveTo>
                  <a:lnTo>
                    <a:pt x="1280160" y="7315200"/>
                  </a:lnTo>
                  <a:lnTo>
                    <a:pt x="2060194" y="7315200"/>
                  </a:lnTo>
                  <a:lnTo>
                    <a:pt x="2060194" y="0"/>
                  </a:lnTo>
                  <a:close/>
                </a:path>
              </a:pathLst>
            </a:custGeom>
            <a:solidFill>
              <a:srgbClr val="5FCBEF">
                <a:alpha val="3529"/>
              </a:srgbClr>
            </a:solidFill>
            <a:ln>
              <a:noFill/>
            </a:ln>
          </p:spPr>
        </p:sp>
        <p:sp>
          <p:nvSpPr>
            <p:cNvPr id="219" name="Google Shape;219;p8">
              <a:extLst>
                <a:ext uri="{FF2B5EF4-FFF2-40B4-BE49-F238E27FC236}">
                  <a16:creationId xmlns:a16="http://schemas.microsoft.com/office/drawing/2014/main" id="{0F913149-E419-24DB-8667-EEAB6B3B5D98}"/>
                </a:ext>
              </a:extLst>
            </p:cNvPr>
            <p:cNvSpPr/>
            <p:nvPr/>
          </p:nvSpPr>
          <p:spPr>
            <a:xfrm>
              <a:off x="7159879" y="4262374"/>
              <a:ext cx="2657221" cy="3116326"/>
            </a:xfrm>
            <a:custGeom>
              <a:avLst/>
              <a:gdLst/>
              <a:ahLst/>
              <a:cxnLst/>
              <a:rect l="l" t="t" r="r" b="b"/>
              <a:pathLst>
                <a:path w="2657221" h="3116326" extrusionOk="0">
                  <a:moveTo>
                    <a:pt x="2657221" y="0"/>
                  </a:moveTo>
                  <a:lnTo>
                    <a:pt x="0" y="3116326"/>
                  </a:lnTo>
                  <a:lnTo>
                    <a:pt x="2657221" y="3116326"/>
                  </a:lnTo>
                  <a:lnTo>
                    <a:pt x="2657221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20" name="Google Shape;220;p8">
              <a:extLst>
                <a:ext uri="{FF2B5EF4-FFF2-40B4-BE49-F238E27FC236}">
                  <a16:creationId xmlns:a16="http://schemas.microsoft.com/office/drawing/2014/main" id="{5B6A7947-2224-EADC-B8D7-9A49136D240F}"/>
                </a:ext>
              </a:extLst>
            </p:cNvPr>
            <p:cNvSpPr/>
            <p:nvPr/>
          </p:nvSpPr>
          <p:spPr>
            <a:xfrm>
              <a:off x="7550277" y="63500"/>
              <a:ext cx="2266823" cy="7315200"/>
            </a:xfrm>
            <a:custGeom>
              <a:avLst/>
              <a:gdLst/>
              <a:ahLst/>
              <a:cxnLst/>
              <a:rect l="l" t="t" r="r" b="b"/>
              <a:pathLst>
                <a:path w="2266823" h="7315200" extrusionOk="0">
                  <a:moveTo>
                    <a:pt x="0" y="0"/>
                  </a:moveTo>
                  <a:lnTo>
                    <a:pt x="1976755" y="7315200"/>
                  </a:lnTo>
                  <a:lnTo>
                    <a:pt x="2266823" y="7315200"/>
                  </a:lnTo>
                  <a:lnTo>
                    <a:pt x="2266823" y="0"/>
                  </a:lnTo>
                  <a:close/>
                </a:path>
              </a:pathLst>
            </a:custGeom>
            <a:solidFill>
              <a:srgbClr val="17B0E4">
                <a:alpha val="24313"/>
              </a:srgbClr>
            </a:solidFill>
            <a:ln>
              <a:noFill/>
            </a:ln>
          </p:spPr>
        </p:sp>
        <p:sp>
          <p:nvSpPr>
            <p:cNvPr id="221" name="Google Shape;221;p8">
              <a:extLst>
                <a:ext uri="{FF2B5EF4-FFF2-40B4-BE49-F238E27FC236}">
                  <a16:creationId xmlns:a16="http://schemas.microsoft.com/office/drawing/2014/main" id="{DC0071C5-044E-C66A-36F5-A424D3640C2F}"/>
                </a:ext>
              </a:extLst>
            </p:cNvPr>
            <p:cNvSpPr/>
            <p:nvPr/>
          </p:nvSpPr>
          <p:spPr>
            <a:xfrm>
              <a:off x="8921750" y="63500"/>
              <a:ext cx="895350" cy="7315200"/>
            </a:xfrm>
            <a:custGeom>
              <a:avLst/>
              <a:gdLst/>
              <a:ahLst/>
              <a:cxnLst/>
              <a:rect l="l" t="t" r="r" b="b"/>
              <a:pathLst>
                <a:path w="895350" h="7315200" extrusionOk="0">
                  <a:moveTo>
                    <a:pt x="720090" y="0"/>
                  </a:moveTo>
                  <a:lnTo>
                    <a:pt x="0" y="7315200"/>
                  </a:lnTo>
                  <a:lnTo>
                    <a:pt x="895350" y="7315200"/>
                  </a:lnTo>
                  <a:lnTo>
                    <a:pt x="895350" y="0"/>
                  </a:lnTo>
                  <a:close/>
                </a:path>
              </a:pathLst>
            </a:custGeom>
            <a:solidFill>
              <a:srgbClr val="2E83C3">
                <a:alpha val="47843"/>
              </a:srgbClr>
            </a:solidFill>
            <a:ln>
              <a:noFill/>
            </a:ln>
          </p:spPr>
        </p:sp>
        <p:sp>
          <p:nvSpPr>
            <p:cNvPr id="222" name="Google Shape;222;p8">
              <a:extLst>
                <a:ext uri="{FF2B5EF4-FFF2-40B4-BE49-F238E27FC236}">
                  <a16:creationId xmlns:a16="http://schemas.microsoft.com/office/drawing/2014/main" id="{2AC026AD-90AE-B017-B40E-C87E4C6374EF}"/>
                </a:ext>
              </a:extLst>
            </p:cNvPr>
            <p:cNvSpPr/>
            <p:nvPr/>
          </p:nvSpPr>
          <p:spPr>
            <a:xfrm>
              <a:off x="8706612" y="63500"/>
              <a:ext cx="1110488" cy="7315200"/>
            </a:xfrm>
            <a:custGeom>
              <a:avLst/>
              <a:gdLst/>
              <a:ahLst/>
              <a:cxnLst/>
              <a:rect l="l" t="t" r="r" b="b"/>
              <a:pathLst>
                <a:path w="1110488" h="7315200" extrusionOk="0">
                  <a:moveTo>
                    <a:pt x="0" y="0"/>
                  </a:moveTo>
                  <a:lnTo>
                    <a:pt x="999490" y="7315200"/>
                  </a:lnTo>
                  <a:lnTo>
                    <a:pt x="1110488" y="73152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236292">
                <a:alpha val="66666"/>
              </a:srgbClr>
            </a:solidFill>
            <a:ln>
              <a:noFill/>
            </a:ln>
          </p:spPr>
        </p:sp>
        <p:sp>
          <p:nvSpPr>
            <p:cNvPr id="223" name="Google Shape;223;p8">
              <a:extLst>
                <a:ext uri="{FF2B5EF4-FFF2-40B4-BE49-F238E27FC236}">
                  <a16:creationId xmlns:a16="http://schemas.microsoft.com/office/drawing/2014/main" id="{C529E6D8-8586-62AD-691E-54EE2BA290D5}"/>
                </a:ext>
              </a:extLst>
            </p:cNvPr>
            <p:cNvSpPr/>
            <p:nvPr/>
          </p:nvSpPr>
          <p:spPr>
            <a:xfrm>
              <a:off x="8683498" y="5333365"/>
              <a:ext cx="1133602" cy="2045335"/>
            </a:xfrm>
            <a:custGeom>
              <a:avLst/>
              <a:gdLst/>
              <a:ahLst/>
              <a:cxnLst/>
              <a:rect l="l" t="t" r="r" b="b"/>
              <a:pathLst>
                <a:path w="1133602" h="2045335" extrusionOk="0">
                  <a:moveTo>
                    <a:pt x="1133602" y="0"/>
                  </a:moveTo>
                  <a:lnTo>
                    <a:pt x="0" y="2045335"/>
                  </a:lnTo>
                  <a:lnTo>
                    <a:pt x="1133602" y="2045335"/>
                  </a:lnTo>
                  <a:lnTo>
                    <a:pt x="1133602" y="0"/>
                  </a:lnTo>
                  <a:close/>
                </a:path>
              </a:pathLst>
            </a:custGeom>
            <a:solidFill>
              <a:srgbClr val="17B0E4">
                <a:alpha val="42745"/>
              </a:srgbClr>
            </a:solidFill>
            <a:ln>
              <a:noFill/>
            </a:ln>
          </p:spPr>
        </p:sp>
        <p:sp>
          <p:nvSpPr>
            <p:cNvPr id="224" name="Google Shape;224;p8">
              <a:extLst>
                <a:ext uri="{FF2B5EF4-FFF2-40B4-BE49-F238E27FC236}">
                  <a16:creationId xmlns:a16="http://schemas.microsoft.com/office/drawing/2014/main" id="{4BE27F8E-4F5A-AA09-B7DC-B19BBF1FCF5C}"/>
                </a:ext>
              </a:extLst>
            </p:cNvPr>
            <p:cNvSpPr/>
            <p:nvPr/>
          </p:nvSpPr>
          <p:spPr>
            <a:xfrm>
              <a:off x="63500" y="63500"/>
              <a:ext cx="9753600" cy="7315200"/>
            </a:xfrm>
            <a:custGeom>
              <a:avLst/>
              <a:gdLst/>
              <a:ahLst/>
              <a:cxnLst/>
              <a:rect l="l" t="t" r="r" b="b"/>
              <a:pathLst>
                <a:path w="9753600" h="7315200" extrusionOk="0">
                  <a:moveTo>
                    <a:pt x="0" y="0"/>
                  </a:moveTo>
                  <a:lnTo>
                    <a:pt x="0" y="7315200"/>
                  </a:lnTo>
                  <a:lnTo>
                    <a:pt x="9753600" y="7315200"/>
                  </a:lnTo>
                  <a:lnTo>
                    <a:pt x="9753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</p:grpSp>
      <p:sp>
        <p:nvSpPr>
          <p:cNvPr id="225" name="Google Shape;225;p8">
            <a:extLst>
              <a:ext uri="{FF2B5EF4-FFF2-40B4-BE49-F238E27FC236}">
                <a16:creationId xmlns:a16="http://schemas.microsoft.com/office/drawing/2014/main" id="{D26207E2-3286-97B1-F90E-1A1D97BEA7BF}"/>
              </a:ext>
            </a:extLst>
          </p:cNvPr>
          <p:cNvSpPr txBox="1"/>
          <p:nvPr/>
        </p:nvSpPr>
        <p:spPr>
          <a:xfrm>
            <a:off x="487566" y="199092"/>
            <a:ext cx="6496490" cy="75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None/>
            </a:pPr>
            <a:r>
              <a:rPr lang="en-US" sz="3487" b="1" i="0" u="none" strike="noStrike" cap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Frontend System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2918C-BC6F-6CF3-69FF-5CECAFC46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60"/>
          <a:stretch/>
        </p:blipFill>
        <p:spPr bwMode="auto">
          <a:xfrm>
            <a:off x="656206" y="1065978"/>
            <a:ext cx="6668896" cy="5226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34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901</Words>
  <Application>Microsoft Office PowerPoint</Application>
  <PresentationFormat>Custom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Noto Sans Symbols</vt:lpstr>
      <vt:lpstr>Segoe UI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Lucky</dc:creator>
  <cp:lastModifiedBy>LUCKY GUPTA</cp:lastModifiedBy>
  <cp:revision>4</cp:revision>
  <dcterms:modified xsi:type="dcterms:W3CDTF">2025-04-17T07:10:55Z</dcterms:modified>
</cp:coreProperties>
</file>